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7" r:id="rId3"/>
    <p:sldId id="288" r:id="rId4"/>
    <p:sldId id="289" r:id="rId5"/>
    <p:sldId id="259" r:id="rId6"/>
    <p:sldId id="260" r:id="rId7"/>
    <p:sldId id="261" r:id="rId8"/>
    <p:sldId id="263" r:id="rId9"/>
    <p:sldId id="264" r:id="rId10"/>
    <p:sldId id="270" r:id="rId11"/>
    <p:sldId id="272" r:id="rId12"/>
    <p:sldId id="273" r:id="rId13"/>
    <p:sldId id="274" r:id="rId14"/>
    <p:sldId id="275" r:id="rId15"/>
    <p:sldId id="276" r:id="rId16"/>
    <p:sldId id="285" r:id="rId17"/>
    <p:sldId id="284" r:id="rId18"/>
    <p:sldId id="282" r:id="rId19"/>
    <p:sldId id="283" r:id="rId20"/>
    <p:sldId id="28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06AB-5909-44D3-878E-C8F9A51F4EA1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5BC98-D9A3-4354-807E-2CA886401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1.24 (a) Maximum order, orientation and extent. (b) Higher order, zero orientation. (c) Low order, high orientation. (d) High orientation, low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extent. (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Zero orientation, high extent. (f) Minimum order, orientation and extent.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BC98-D9A3-4354-807E-2CA886401C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7DCC-D33A-4E82-9955-A6135D8A64B5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0ADB-6F8D-4110-B8AA-AAA27E1DF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Fiber: Concept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Textile Institute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defined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textile raw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material, generally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by flexibility, fineness and high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ratio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length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thickness.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molecules,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Connectivity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inter-molecular bonding.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Semi-crystalline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character, extensibility, dye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uptake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Preferred molecular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orientation,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property development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L/D ratio= 1000:1 generally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regain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Comfort properties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Ability to spin from fiber to yarn ,yarn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fabric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Dielectric and good frictional resistance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Nageli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suggested in the middle of the nineteenth century that cell membranes of plant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composed of sub-microscopic crystallites, called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micelles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embedded in a matrix of some indeterminate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inter-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micellar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substance.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it was accepted that atoms or groups of atoms could add on indefinitely to form macromolecules, polymers composed of many monomers, with a range of molecular weights.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then X-ray diffraction had confirmed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contained both crystalline and amorphous material.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Seifriz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(1929) and Meyer (1930) modified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Nageli’s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hypothesis by showing the micelles as composed of polymers, but still separated by an indeterminate matrix,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0"/>
            <a:ext cx="4857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Historical view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fine structure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Molecular weight determinations then showed that the polymer molecules are about ten times longer than the length of crystallites estimated from the X-ray diffraction.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Gerngross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Herrmann to propose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fringed micelle 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which polymer molecules passed in and out of crystallites through an amorphous matrix.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2733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4800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feature that is common to all the drawings from this period is that the molecules run continuously along the oriented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structures with no folding back.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Staudinger (1932) suggested that the structure was a continuous imperfect crystal in which the ends of the molecules acted as local defects,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543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581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Howsmon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Sisson (1954) pointed out that there could be a whole spectrum of increasing order from a fully random arrangement to perfect crystals.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0"/>
            <a:ext cx="5895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manufactured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laboratory studies of polymer crystallization led to a change of view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structure, particularly for melt-spun nylon and polyester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Slow crystallization of polymer melts or solutions starts from a small nuclei.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crystallization proceeds there by repeated branching until crystal growth is equal in all directions.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Spherulites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centre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spherulites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nuclei are present as sheaf-like assemblies of parallel molecular segments fringing off into the first branches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fringed micelle structure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8" y="4343400"/>
            <a:ext cx="4430056" cy="18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45" y="3902633"/>
            <a:ext cx="2420155" cy="29296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5562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surprising was Keller’s discovery of single crystals of polyethylene in which the molecules folded back and forth at the ends of the crystal. This led to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modified fringed micelle model.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ends of the crystallites, there was a mixture of chain folding and fringing into tie-molecules, which led to other crystallites.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2327"/>
            <a:ext cx="25622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natural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stiffer  molecules, electron microscopy showed that the structure was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not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micellar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cotton, the structure was in one sense wholly crystalline: crystalline fibrils laid down in a helical array in the cell walls.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Cotton is two-thirds crystalline and one-third amorphous resulted from a lack of register between fibrils with a diameter of about 3 nm.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971800"/>
            <a:ext cx="2286000" cy="346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590800"/>
            <a:ext cx="6096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wool, keratin fibrils of 7 nm diameter were spaced 10 nm apart in a matrix of KAPs.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Hearle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proposed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fringed-fibril structure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natural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combines (a)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 and (b) the ideas inherent in the fringed-micelle structure of distinct crystalline and non-crystalline regions with chain molecules running continuously through each type of region.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Polymers such as polyethylene have been found to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crystallise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lamellar forms linked by tie-molecules.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862"/>
            <a:ext cx="87630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can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piet1\Desktop\image kunal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1"/>
            <a:ext cx="4800600" cy="4572000"/>
          </a:xfrm>
        </p:spPr>
      </p:pic>
      <p:pic>
        <p:nvPicPr>
          <p:cNvPr id="2051" name="Picture 3" descr="C:\Documents and Settings\piet1\Desktop\image kunal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4648200" cy="45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0" y="457200"/>
            <a:ext cx="480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Forming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Spherullite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structure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 bulk polymerization: Acrylic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bulk polymerization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C:\Documents and Settings\piet1\Desktop\image kunal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4737178" cy="4495800"/>
          </a:xfrm>
        </p:spPr>
      </p:pic>
      <p:pic>
        <p:nvPicPr>
          <p:cNvPr id="32772" name="Picture 3" descr="C:\Documents and Settings\piet1\Desktop\image kunal\5.jpg"/>
          <p:cNvPicPr>
            <a:picLocks noChangeAspect="1" noChangeArrowheads="1"/>
          </p:cNvPicPr>
          <p:nvPr/>
        </p:nvPicPr>
        <p:blipFill rotWithShape="1">
          <a:blip r:embed="rId3" cstate="print"/>
          <a:srcRect t="78631"/>
          <a:stretch/>
        </p:blipFill>
        <p:spPr bwMode="auto">
          <a:xfrm>
            <a:off x="4737178" y="3366928"/>
            <a:ext cx="4191000" cy="10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78" y="152400"/>
            <a:ext cx="4462630" cy="313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60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Cellulose is the most abundant polymer occurring in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consists of 40–55% cellulose, 15–35% lignin and 25–40% hemicelluloses.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structural material in plants and also occurs in certain bacteria and some marine organisms.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4387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CELLULOSIC FIBRE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600" y="2209800"/>
            <a:ext cx="527254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02015"/>
            <a:ext cx="3581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found in an almost pure form.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Glucose, 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a ring structure of one oxygen –O– atom and five –CH– groups, four with pendant –OH groups and one with pendant –CH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rings are not flat but bent in a chair configuration and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successive unit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rotated through 180° with respect to the molecular axis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5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690688"/>
            <a:ext cx="3095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Alternative, more uniform structures,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paracrystalline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crystals with distributed defects, or amorphous with correlation, were also proposed.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quantitative description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structure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Degree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order, which is frequently referred to as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crystallinity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Degree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localization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order, which differentiates 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well-defined separation into crystalline and amorphous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regions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more uniform structures described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paracrystalline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amorphous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correlation, or as containing distributed crystal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Length/width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ratio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localized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units, which distinguishes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lamellar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micellar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Degree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orientation, which may be separated into crystalline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amorphous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orientation and may include transverse as well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axial orientation.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localized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units, which may include cross-sectional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shape.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extent, which is an inverse measure of the degree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folded to-and-fro, either at the ends of crystallites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amorphous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regions, or alternatively are more or less fully extended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Degree of order would be theoretically defined as the mean value of some correlation</a:t>
            </a:r>
          </a:p>
          <a:p>
            <a:r>
              <a:rPr lang="en-US" dirty="0" smtClean="0"/>
              <a:t>function relating the position of neighboring chains. </a:t>
            </a:r>
          </a:p>
          <a:p>
            <a:r>
              <a:rPr lang="en-US" dirty="0" smtClean="0"/>
              <a:t>Practically, it could be defined</a:t>
            </a:r>
          </a:p>
          <a:p>
            <a:r>
              <a:rPr lang="en-US" dirty="0" smtClean="0"/>
              <a:t>in terms of density by the expression: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3276600" cy="7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2743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Where, ρ is the </a:t>
            </a:r>
            <a:r>
              <a:rPr lang="en-US" dirty="0" err="1" smtClean="0"/>
              <a:t>fibre</a:t>
            </a:r>
            <a:r>
              <a:rPr lang="en-US" dirty="0" smtClean="0"/>
              <a:t> density,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am</a:t>
            </a:r>
            <a:r>
              <a:rPr lang="en-US" dirty="0" smtClean="0"/>
              <a:t> the density of amorphous (non-crystalline) material and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cr</a:t>
            </a:r>
            <a:r>
              <a:rPr lang="en-US" dirty="0" smtClean="0"/>
              <a:t> the density of crystalline material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886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Degree of localization of order would be theoretically defined by some measure of</a:t>
            </a:r>
          </a:p>
          <a:p>
            <a:r>
              <a:rPr lang="en-US" dirty="0" smtClean="0"/>
              <a:t>the spread of values of degree of order taken over zones a few molecules wide.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length/width ratio of the units is a more straightforward parameter, ranging</a:t>
            </a:r>
          </a:p>
          <a:p>
            <a:r>
              <a:rPr lang="en-US" dirty="0" smtClean="0"/>
              <a:t>from infinity for very long fibrils down to unity for cubic micelles.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Degree of orientation, defined theoretically by a mean angle </a:t>
            </a:r>
            <a:r>
              <a:rPr lang="en-US" dirty="0" smtClean="0"/>
              <a:t>between the chain molecules and the </a:t>
            </a:r>
            <a:r>
              <a:rPr lang="en-US" dirty="0" err="1" smtClean="0"/>
              <a:t>fibre</a:t>
            </a:r>
            <a:r>
              <a:rPr lang="en-US" dirty="0" smtClean="0"/>
              <a:t> axis.</a:t>
            </a:r>
          </a:p>
          <a:p>
            <a:endParaRPr lang="en-US" dirty="0" smtClean="0"/>
          </a:p>
          <a:p>
            <a:r>
              <a:rPr lang="en-US" i="1" dirty="0" smtClean="0"/>
              <a:t>Size of localized units indicate </a:t>
            </a:r>
            <a:r>
              <a:rPr lang="en-US" dirty="0" smtClean="0"/>
              <a:t>the difference between a coarse and a fine texture.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0574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Molecular extent,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inverse measure of the degree to which molecules are folded to-and-fro, either at the ends of crystallites or in amorphous regions, or alternatively are more or less fully extended along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88" y="533400"/>
            <a:ext cx="883002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929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Order, orientation and extent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perfectly ordered structure must be perfectly oriented with fully extended</a:t>
            </a:r>
          </a:p>
          <a:p>
            <a:r>
              <a:rPr lang="en-US" sz="2000" dirty="0" smtClean="0"/>
              <a:t>chains, and a completely disordered structure must be completely disoriented with short fold lengths.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09800"/>
            <a:ext cx="51720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3" y="0"/>
            <a:ext cx="5814279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5943600"/>
            <a:ext cx="5490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polymer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;(b) crosslinking by hydrogen bonds; (c) crystal;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28600"/>
            <a:ext cx="3104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formation of cellulose within plant cells, glucose molecules come to enzyme complexes and add on successively with the elimination of water to form the long polymer molecules.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conformations with distributed hydrogen bonds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amorphous regions of regenerated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unbranched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unfolded.</a:t>
            </a:r>
          </a:p>
        </p:txBody>
      </p:sp>
    </p:spTree>
    <p:extLst>
      <p:ext uri="{BB962C8B-B14F-4D97-AF65-F5344CB8AC3E}">
        <p14:creationId xmlns:p14="http://schemas.microsoft.com/office/powerpoint/2010/main" val="3780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886"/>
            <a:ext cx="8839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that the natural cellulosic chains contain about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glucose rings, giving a length of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width of 8 ×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number of active sites on the enzyme complexes so that about 30 cellulose chain molecules form together and can crystallize as fibrils.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form,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cellulose I and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chains running in the same directions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Two-thirds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fibrils are then laid down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helical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to form the cell walls of plants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dry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hydrogen bonding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fibrils, but this reduces as water is absorbed with a consequent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stiffness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cellulose is dissolved (or during swelling in caustic soda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mercerization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parallel arrangement of molecules is lost.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Recrystallization adopts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preferred cellulose II form with anti-parallel chains.</a:t>
            </a:r>
          </a:p>
        </p:txBody>
      </p:sp>
    </p:spTree>
    <p:extLst>
      <p:ext uri="{BB962C8B-B14F-4D97-AF65-F5344CB8AC3E}">
        <p14:creationId xmlns:p14="http://schemas.microsoft.com/office/powerpoint/2010/main" val="171866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276600" y="0"/>
            <a:ext cx="2521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Cotton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Fibres</a:t>
            </a:r>
            <a:endParaRPr lang="en-AU" sz="2800" b="1" baseline="30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514600" y="762000"/>
            <a:ext cx="3411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Diameter 12 to 20 </a:t>
            </a:r>
            <a:r>
              <a:rPr lang="el-GR" b="1" dirty="0" smtClean="0">
                <a:latin typeface="Calibri"/>
                <a:sym typeface="Math A" pitchFamily="18" charset="2"/>
              </a:rPr>
              <a:t>μ</a:t>
            </a:r>
            <a:r>
              <a:rPr lang="en-US" b="1" dirty="0" smtClean="0">
                <a:sym typeface="Math A" pitchFamily="18" charset="2"/>
              </a:rPr>
              <a:t>m </a:t>
            </a:r>
            <a:r>
              <a:rPr lang="en-US" b="1" dirty="0">
                <a:sym typeface="Math A" pitchFamily="18" charset="2"/>
              </a:rPr>
              <a:t>, Single Cell</a:t>
            </a:r>
            <a:endParaRPr lang="en-AU" b="1" dirty="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541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sym typeface="Math A" pitchFamily="18" charset="2"/>
              </a:rPr>
              <a:t/>
            </a:r>
            <a:br>
              <a:rPr lang="en-US" dirty="0">
                <a:solidFill>
                  <a:srgbClr val="002060"/>
                </a:solidFill>
                <a:sym typeface="Math A" pitchFamily="18" charset="2"/>
              </a:rPr>
            </a:br>
            <a:r>
              <a:rPr lang="en-US" dirty="0">
                <a:solidFill>
                  <a:srgbClr val="002060"/>
                </a:solidFill>
                <a:sym typeface="Math A" pitchFamily="18" charset="2"/>
              </a:rPr>
              <a:t>Helical – ribbon shape, </a:t>
            </a:r>
            <a:r>
              <a:rPr lang="en-US" dirty="0" smtClean="0">
                <a:solidFill>
                  <a:srgbClr val="002060"/>
                </a:solidFill>
                <a:sym typeface="Math A" pitchFamily="18" charset="2"/>
              </a:rPr>
              <a:t>reversal spiral </a:t>
            </a:r>
            <a:r>
              <a:rPr lang="en-US" dirty="0">
                <a:solidFill>
                  <a:srgbClr val="002060"/>
                </a:solidFill>
                <a:sym typeface="Math A" pitchFamily="18" charset="2"/>
              </a:rPr>
              <a:t>~ same for all </a:t>
            </a:r>
            <a:r>
              <a:rPr lang="en-US" dirty="0" smtClean="0">
                <a:solidFill>
                  <a:srgbClr val="002060"/>
                </a:solidFill>
                <a:sym typeface="Math A" pitchFamily="18" charset="2"/>
              </a:rPr>
              <a:t>layers, helix </a:t>
            </a:r>
            <a:r>
              <a:rPr lang="en-US" dirty="0">
                <a:solidFill>
                  <a:srgbClr val="002060"/>
                </a:solidFill>
                <a:sym typeface="Math A" pitchFamily="18" charset="2"/>
              </a:rPr>
              <a:t>angle </a:t>
            </a:r>
            <a:r>
              <a:rPr lang="en-US" dirty="0" smtClean="0">
                <a:solidFill>
                  <a:srgbClr val="002060"/>
                </a:solidFill>
                <a:sym typeface="Math A" pitchFamily="18" charset="2"/>
              </a:rPr>
              <a:t>30</a:t>
            </a:r>
            <a:r>
              <a:rPr lang="en-US" baseline="30000" dirty="0" smtClean="0">
                <a:solidFill>
                  <a:srgbClr val="002060"/>
                </a:solidFill>
                <a:sym typeface="Math A" pitchFamily="18" charset="2"/>
              </a:rPr>
              <a:t>o</a:t>
            </a:r>
            <a:r>
              <a:rPr lang="en-US" dirty="0" smtClean="0">
                <a:solidFill>
                  <a:srgbClr val="002060"/>
                </a:solidFill>
                <a:sym typeface="Math A" pitchFamily="18" charset="2"/>
              </a:rPr>
              <a:t>, 67% </a:t>
            </a:r>
            <a:r>
              <a:rPr lang="en-US" dirty="0" err="1" smtClean="0">
                <a:solidFill>
                  <a:srgbClr val="002060"/>
                </a:solidFill>
                <a:sym typeface="Math A" pitchFamily="18" charset="2"/>
              </a:rPr>
              <a:t>crystallinity</a:t>
            </a:r>
            <a:endParaRPr lang="en-AU" baseline="30000" dirty="0">
              <a:solidFill>
                <a:srgbClr val="002060"/>
              </a:solidFill>
              <a:sym typeface="Math A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579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living seed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cells, cellulose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molecules grow by the addition of glucose molecules 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enzyme complexes.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irgin polymerization.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Thirty </a:t>
            </a:r>
            <a:r>
              <a:rPr lang="en-US" sz="2000" dirty="0"/>
              <a:t>molecules form at each enzyme complex and assemble into </a:t>
            </a:r>
            <a:r>
              <a:rPr lang="en-US" sz="2000" dirty="0" smtClean="0"/>
              <a:t>fibrils, which </a:t>
            </a:r>
            <a:r>
              <a:rPr lang="en-US" sz="2000" dirty="0"/>
              <a:t>are the building blocks of the structure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First, a primary wall forms with the ultimate dimensions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bulk of the material is laid down in helical layers as a secondary wall.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maturity, there is still an open lumen at the centre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which collapses to give a kidney-shaped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cross-section.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Documents and Settings\piet1\Desktop\image kunal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838200"/>
            <a:ext cx="2687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piet1\Desktop\image kunal\8.jpg"/>
          <p:cNvPicPr>
            <a:picLocks noChangeAspect="1" noChangeArrowheads="1"/>
          </p:cNvPicPr>
          <p:nvPr/>
        </p:nvPicPr>
        <p:blipFill>
          <a:blip r:embed="rId3" cstate="print"/>
          <a:srcRect l="13636" r="18182" b="18881"/>
          <a:stretch>
            <a:fillRect/>
          </a:stretch>
        </p:blipFill>
        <p:spPr bwMode="auto">
          <a:xfrm>
            <a:off x="5486400" y="3733800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1" grpId="0" autoUpdateAnimBg="0"/>
      <p:bldP spid="1351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1696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Cotton Fibres</a:t>
            </a:r>
            <a:endParaRPr lang="en-AU" sz="2000" b="1" baseline="30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057400" y="1524000"/>
            <a:ext cx="5488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Chain Details: D.P = +10,000; Molecule is ribbon shaped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Rigidity and flexibility, Extensive Hydrogen Bonding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1425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Bast Fibres</a:t>
            </a:r>
            <a:endParaRPr lang="en-AU" sz="2000" b="1" baseline="30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438400" y="2743200"/>
            <a:ext cx="27430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Hemp, Jute.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ii) Less cellulose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iii) Helix angle 7- 15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AU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352800" y="4038600"/>
            <a:ext cx="2055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Cellulose Acetate</a:t>
            </a:r>
            <a:endParaRPr lang="en-AU" sz="2000" b="1" baseline="30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600200" y="4648200"/>
            <a:ext cx="61479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-OH group replaced by CH</a:t>
            </a:r>
            <a:r>
              <a:rPr lang="en-US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COO-</a:t>
            </a:r>
            <a:b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CC0215"/>
                </a:solidFill>
                <a:latin typeface="Times New Roman" pitchFamily="18" charset="0"/>
                <a:cs typeface="Times New Roman" pitchFamily="18" charset="0"/>
              </a:rPr>
              <a:t>Secondary Acetate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to 2 groups are replaced. Less crystalline </a:t>
            </a:r>
            <a:b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 to bulky side group and –OH groups. Weak and Extensible.</a:t>
            </a:r>
            <a:b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CC0215"/>
                </a:solidFill>
                <a:latin typeface="Times New Roman" pitchFamily="18" charset="0"/>
                <a:cs typeface="Times New Roman" pitchFamily="18" charset="0"/>
              </a:rPr>
              <a:t>Triacetate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 groups are replaced by acetate. 40% crystalline,</a:t>
            </a:r>
            <a:b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greater dimensional stability, crease resistance.</a:t>
            </a:r>
            <a:endParaRPr lang="en-A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autoUpdateAnimBg="0"/>
      <p:bldP spid="136196" grpId="0" autoUpdateAnimBg="0"/>
      <p:bldP spid="136197" grpId="0" autoUpdateAnimBg="0"/>
      <p:bldP spid="136198" grpId="0" autoUpdateAnimBg="0"/>
      <p:bldP spid="1361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981200" y="0"/>
            <a:ext cx="269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Wool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Fibre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Structure</a:t>
            </a:r>
            <a:endParaRPr lang="en-AU" sz="2000" b="1" baseline="30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5257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grow from follicles in the skin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composed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elongated cells linked by a cell membrane complex, 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peptides.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Keratin protein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laid down in sequence as the cell grows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Keratin crystallizes in an </a:t>
            </a:r>
            <a:r>
              <a:rPr lang="el-GR" baseline="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-helical lattice, which under tension opens to extended </a:t>
            </a:r>
            <a:r>
              <a:rPr lang="el-GR" baseline="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-sheets.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molecules assemble in a sequence of twisted pairs to form fibrils containing 32 molecules.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roteins form in the outer cells to give a multi-layer cuticle.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core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divided into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-cortex, with differences in the composition of the keratin associated proteins (KAPs).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Math A" pitchFamily="18" charset="2"/>
              </a:rPr>
              <a:t>The two halves contract differently on drying, causing wool to develop crimp.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cuticle has a structure of scales,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 an escarpment with steep faces towards the tip and gentle slopes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root.</a:t>
            </a:r>
            <a:endParaRPr lang="en-US" dirty="0" smtClean="0">
              <a:latin typeface="Times New Roman" pitchFamily="18" charset="0"/>
              <a:cs typeface="Times New Roman" pitchFamily="18" charset="0"/>
              <a:sym typeface="Math A" pitchFamily="18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Math A" pitchFamily="18" charset="2"/>
              </a:rPr>
              <a:t>25-30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Math A" pitchFamily="18" charset="2"/>
              </a:rPr>
              <a:t>%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Math A" pitchFamily="18" charset="2"/>
              </a:rPr>
              <a:t>crystallinity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Math A" pitchFamily="18" charset="2"/>
              </a:rPr>
              <a:t>, Fringed fibril structure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477000" y="6324600"/>
            <a:ext cx="7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2" descr="C:\Documents and Settings\piet1\Desktop\image kunal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838200"/>
            <a:ext cx="3657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733800" y="0"/>
            <a:ext cx="2033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Silk Structure</a:t>
            </a:r>
            <a:endParaRPr lang="en-AU" sz="2400" b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81000" y="4267200"/>
            <a:ext cx="4316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cross section          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810000" y="22860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Sheath core structure. 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layer coagulates first, lower time for 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orientation, followed by middle and next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inner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layer.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2029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Structure</a:t>
            </a:r>
            <a:endParaRPr lang="en-A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33400" y="5715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65-70% crystalline. 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609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protein block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copolymers, which form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within gland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 is similar to solution spinning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with important difference.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Virgin polymerization.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3725" y="2139950"/>
            <a:ext cx="2682875" cy="2111375"/>
            <a:chOff x="593725" y="2139950"/>
            <a:chExt cx="2682875" cy="2111375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600200" y="2362200"/>
              <a:ext cx="1676400" cy="1524000"/>
            </a:xfrm>
            <a:prstGeom prst="ellips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828800" y="2549525"/>
              <a:ext cx="1219200" cy="1108075"/>
            </a:xfrm>
            <a:prstGeom prst="ellips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2057400" y="2736850"/>
              <a:ext cx="762000" cy="692150"/>
            </a:xfrm>
            <a:prstGeom prst="ellips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1524000" y="3657600"/>
              <a:ext cx="304800" cy="228600"/>
            </a:xfrm>
            <a:prstGeom prst="lin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1371600" y="3200400"/>
              <a:ext cx="457200" cy="76200"/>
            </a:xfrm>
            <a:prstGeom prst="lin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 flipV="1">
              <a:off x="1371600" y="2438400"/>
              <a:ext cx="762000" cy="381000"/>
            </a:xfrm>
            <a:prstGeom prst="line">
              <a:avLst/>
            </a:prstGeom>
            <a:noFill/>
            <a:ln w="9525">
              <a:solidFill>
                <a:srgbClr val="0801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746125" y="2139950"/>
              <a:ext cx="1765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Heighest orientation</a:t>
              </a:r>
              <a:endParaRPr lang="en-AU" sz="1400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593725" y="2987675"/>
              <a:ext cx="10255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  Medium</a:t>
              </a:r>
              <a:br>
                <a:rPr lang="en-US" sz="1400"/>
              </a:br>
              <a:r>
                <a:rPr lang="en-US" sz="1400"/>
                <a:t>orientation</a:t>
              </a:r>
              <a:endParaRPr lang="en-AU" sz="1400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838200" y="3733800"/>
              <a:ext cx="10255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    Low </a:t>
              </a:r>
              <a:br>
                <a:rPr lang="en-US" sz="1400"/>
              </a:br>
              <a:r>
                <a:rPr lang="en-US" sz="1400"/>
                <a:t>orientation</a:t>
              </a:r>
              <a:endParaRPr lang="en-A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autoUpdateAnimBg="0"/>
      <p:bldP spid="139268" grpId="0" autoUpdateAnimBg="0"/>
      <p:bldP spid="139269" grpId="0" autoUpdateAnimBg="0"/>
      <p:bldP spid="1392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438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forming polymers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Long-chain</a:t>
            </a:r>
            <a:r>
              <a:rPr lang="en-US" sz="2000" dirty="0" smtClean="0"/>
              <a:t> molecules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more or less parallel arrangement of the </a:t>
            </a:r>
            <a:r>
              <a:rPr lang="en-US" sz="2000" dirty="0" smtClean="0"/>
              <a:t>molecules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Lateral </a:t>
            </a:r>
            <a:r>
              <a:rPr lang="en-US" sz="2000" dirty="0"/>
              <a:t>forces to hold the molecules together and give cohesion to the </a:t>
            </a:r>
            <a:r>
              <a:rPr lang="en-US" sz="2000" dirty="0" smtClean="0"/>
              <a:t>structure.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Freedom </a:t>
            </a:r>
            <a:r>
              <a:rPr lang="en-US" sz="2000" dirty="0"/>
              <a:t>of molecular </a:t>
            </a:r>
            <a:r>
              <a:rPr lang="en-US" sz="2000" dirty="0" smtClean="0"/>
              <a:t>movement.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Openness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growth,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cm/minute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silks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cm/month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cotton and wool compared with km/minute in industrial production,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genetic control lead to complex specificity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structures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cannot be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matched in commercial manufacturing.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1857</Words>
  <Application>Microsoft Office PowerPoint</Application>
  <PresentationFormat>On-screen Show (4:3)</PresentationFormat>
  <Paragraphs>133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Math 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maity2all</dc:creator>
  <cp:lastModifiedBy>Windows User</cp:lastModifiedBy>
  <cp:revision>65</cp:revision>
  <dcterms:created xsi:type="dcterms:W3CDTF">2016-01-12T16:23:01Z</dcterms:created>
  <dcterms:modified xsi:type="dcterms:W3CDTF">2019-02-06T04:45:43Z</dcterms:modified>
</cp:coreProperties>
</file>